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</p:sldIdLst>
  <p:sldSz cx="6858000" cy="9144000" type="screen4x3"/>
  <p:notesSz cx="6858000" cy="9144000"/>
  <p:defaultTextStyle>
    <a:defPPr>
      <a:defRPr lang="he-IL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84380"/>
    <p:restoredTop sz="94660"/>
  </p:normalViewPr>
  <p:slideViewPr>
    <p:cSldViewPr>
      <p:cViewPr>
        <p:scale>
          <a:sx n="70" d="100"/>
          <a:sy n="70" d="100"/>
        </p:scale>
        <p:origin x="-1662" y="81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he-IL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e-I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he-IL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he-IL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714E99-6269-45FC-B745-C34985250C4D}" type="datetimeFigureOut">
              <a:rPr lang="he-IL" smtClean="0"/>
              <a:pPr/>
              <a:t>ו'/ניסן/תש"ע</a:t>
            </a:fld>
            <a:endParaRPr lang="he-I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he-I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D314350-8ADF-453B-A4BB-605A224F19C1}" type="slidenum">
              <a:rPr lang="he-IL" smtClean="0"/>
              <a:pPr/>
              <a:t>‹#›</a:t>
            </a:fld>
            <a:endParaRPr lang="he-I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he-IL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1811173" y="285720"/>
            <a:ext cx="3841116" cy="584775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he-IL" sz="3200" b="1" dirty="0" smtClean="0">
                <a:ln w="10541" cmpd="sng">
                  <a:solidFill>
                    <a:schemeClr val="accent1">
                      <a:shade val="88000"/>
                      <a:satMod val="11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40000"/>
                        <a:satMod val="250000"/>
                      </a:schemeClr>
                    </a:gs>
                    <a:gs pos="9000">
                      <a:schemeClr val="accent1">
                        <a:tint val="52000"/>
                        <a:satMod val="300000"/>
                      </a:schemeClr>
                    </a:gs>
                    <a:gs pos="50000">
                      <a:schemeClr val="accent1">
                        <a:shade val="20000"/>
                        <a:satMod val="300000"/>
                      </a:schemeClr>
                    </a:gs>
                    <a:gs pos="79000">
                      <a:schemeClr val="accent1">
                        <a:tint val="52000"/>
                        <a:satMod val="300000"/>
                      </a:schemeClr>
                    </a:gs>
                    <a:gs pos="100000">
                      <a:schemeClr val="accent1">
                        <a:tint val="40000"/>
                        <a:satMod val="250000"/>
                      </a:schemeClr>
                    </a:gs>
                  </a:gsLst>
                  <a:lin ang="5400000"/>
                </a:gradFill>
              </a:rPr>
              <a:t>תקציר לועידה מקומית</a:t>
            </a:r>
            <a:endParaRPr lang="en-US" sz="3200" b="1" cap="none" spc="0" dirty="0">
              <a:ln w="10541" cmpd="sng">
                <a:solidFill>
                  <a:schemeClr val="accent1">
                    <a:shade val="88000"/>
                    <a:satMod val="110000"/>
                  </a:schemeClr>
                </a:solidFill>
                <a:prstDash val="solid"/>
              </a:ln>
              <a:gradFill>
                <a:gsLst>
                  <a:gs pos="0">
                    <a:schemeClr val="accent1">
                      <a:tint val="40000"/>
                      <a:satMod val="250000"/>
                    </a:schemeClr>
                  </a:gs>
                  <a:gs pos="9000">
                    <a:schemeClr val="accent1">
                      <a:tint val="52000"/>
                      <a:satMod val="300000"/>
                    </a:schemeClr>
                  </a:gs>
                  <a:gs pos="50000">
                    <a:schemeClr val="accent1">
                      <a:shade val="20000"/>
                      <a:satMod val="300000"/>
                    </a:schemeClr>
                  </a:gs>
                  <a:gs pos="79000">
                    <a:schemeClr val="accent1">
                      <a:tint val="52000"/>
                      <a:satMod val="300000"/>
                    </a:schemeClr>
                  </a:gs>
                  <a:gs pos="100000">
                    <a:schemeClr val="accent1">
                      <a:tint val="40000"/>
                      <a:satMod val="250000"/>
                    </a:schemeClr>
                  </a:gs>
                </a:gsLst>
                <a:lin ang="5400000"/>
              </a:gradFill>
              <a:effectLst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14290" y="1285852"/>
            <a:ext cx="6429420" cy="1815882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600" dirty="0" smtClean="0"/>
              <a:t>הועידה מהווה את המוסד העליון של התנועה. חשוב שלכל חברי התנועה תהיה הזדמנות להצביע ולהשפיע. </a:t>
            </a:r>
            <a:r>
              <a:rPr lang="he-IL" sz="1600" dirty="0" smtClean="0"/>
              <a:t>כל </a:t>
            </a:r>
            <a:r>
              <a:rPr lang="he-IL" sz="1600" dirty="0" smtClean="0"/>
              <a:t>חניך </a:t>
            </a:r>
            <a:r>
              <a:rPr lang="he-IL" sz="1600" dirty="0" smtClean="0"/>
              <a:t>או מדריך שיהיה שותף בועידה ירגיש </a:t>
            </a:r>
            <a:r>
              <a:rPr lang="he-IL" sz="1600" dirty="0" smtClean="0"/>
              <a:t>יותר מחויבות </a:t>
            </a:r>
            <a:r>
              <a:rPr lang="he-IL" sz="1600" dirty="0" smtClean="0"/>
              <a:t>להחלטות התנועה </a:t>
            </a:r>
            <a:r>
              <a:rPr lang="he-IL" sz="1600" dirty="0" smtClean="0"/>
              <a:t>וכנראה יקח </a:t>
            </a:r>
            <a:r>
              <a:rPr lang="he-IL" sz="1600" dirty="0" smtClean="0"/>
              <a:t>חלק יותר פעיל בפעילויות </a:t>
            </a:r>
            <a:r>
              <a:rPr lang="he-IL" sz="1600" dirty="0" smtClean="0"/>
              <a:t>התנועה.</a:t>
            </a:r>
          </a:p>
          <a:p>
            <a:r>
              <a:rPr lang="he-IL" sz="1600" dirty="0" smtClean="0"/>
              <a:t>כמו כן בועידה אנו </a:t>
            </a:r>
            <a:r>
              <a:rPr lang="he-IL" sz="1600" dirty="0" smtClean="0"/>
              <a:t>רוצים </a:t>
            </a:r>
            <a:r>
              <a:rPr lang="he-IL" sz="1600" dirty="0" smtClean="0"/>
              <a:t>לעצור לרגע את הרצף ותוך כאילו עמידה מהצד להציב מטרות ולבחון </a:t>
            </a:r>
            <a:r>
              <a:rPr lang="he-IL" sz="1600" dirty="0" smtClean="0"/>
              <a:t>את </a:t>
            </a:r>
            <a:r>
              <a:rPr lang="he-IL" sz="1600" dirty="0" smtClean="0"/>
              <a:t>עצמינו: האם אנו עומדים </a:t>
            </a:r>
            <a:r>
              <a:rPr lang="he-IL" sz="1600" dirty="0" smtClean="0"/>
              <a:t>במשימה? </a:t>
            </a:r>
            <a:r>
              <a:rPr lang="he-IL" sz="1600" dirty="0" smtClean="0"/>
              <a:t>ובמה </a:t>
            </a:r>
            <a:r>
              <a:rPr lang="he-IL" sz="1600" dirty="0" smtClean="0"/>
              <a:t>אנו </a:t>
            </a:r>
            <a:r>
              <a:rPr lang="he-IL" sz="1600" dirty="0" smtClean="0"/>
              <a:t>מתקדמים</a:t>
            </a:r>
            <a:r>
              <a:rPr lang="he-IL" sz="1600" dirty="0" smtClean="0"/>
              <a:t>? </a:t>
            </a:r>
            <a:r>
              <a:rPr lang="he-IL" sz="1600" dirty="0" smtClean="0"/>
              <a:t>הועידה היא כלי </a:t>
            </a:r>
            <a:r>
              <a:rPr lang="he-IL" sz="1600" dirty="0" smtClean="0"/>
              <a:t>מצויין </a:t>
            </a:r>
            <a:r>
              <a:rPr lang="he-IL" sz="1600" dirty="0" smtClean="0"/>
              <a:t>לבדוק את העניין</a:t>
            </a:r>
            <a:r>
              <a:rPr lang="he-IL" sz="1600" dirty="0" smtClean="0"/>
              <a:t>.</a:t>
            </a:r>
          </a:p>
          <a:p>
            <a:r>
              <a:rPr lang="he-IL" sz="1600" dirty="0" smtClean="0"/>
              <a:t>אז </a:t>
            </a:r>
            <a:r>
              <a:rPr lang="he-IL" sz="1600" dirty="0" smtClean="0"/>
              <a:t>קדימה- </a:t>
            </a:r>
            <a:r>
              <a:rPr lang="he-IL" sz="1600" dirty="0" smtClean="0">
                <a:sym typeface="Wingdings" pitchFamily="2" charset="2"/>
              </a:rPr>
              <a:t> </a:t>
            </a:r>
            <a:r>
              <a:rPr lang="he-IL" sz="1600" dirty="0" smtClean="0">
                <a:sym typeface="Wingdings" pitchFamily="2" charset="2"/>
              </a:rPr>
              <a:t>! בואו נתחיל:</a:t>
            </a:r>
            <a:endParaRPr lang="he-IL" sz="1600" dirty="0"/>
          </a:p>
        </p:txBody>
      </p:sp>
      <p:sp>
        <p:nvSpPr>
          <p:cNvPr id="6" name="TextBox 5"/>
          <p:cNvSpPr txBox="1"/>
          <p:nvPr/>
        </p:nvSpPr>
        <p:spPr>
          <a:xfrm>
            <a:off x="5786454" y="357158"/>
            <a:ext cx="642942" cy="276999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200" dirty="0" smtClean="0"/>
              <a:t>בס"ד</a:t>
            </a:r>
            <a:endParaRPr lang="he-IL" sz="1200" dirty="0"/>
          </a:p>
        </p:txBody>
      </p:sp>
      <p:sp>
        <p:nvSpPr>
          <p:cNvPr id="9" name="TextBox 8"/>
          <p:cNvSpPr txBox="1"/>
          <p:nvPr/>
        </p:nvSpPr>
        <p:spPr>
          <a:xfrm>
            <a:off x="1214422" y="3857620"/>
            <a:ext cx="5286412" cy="4431983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1600" b="1" dirty="0" smtClean="0">
                <a:latin typeface="Aharoni" pitchFamily="2" charset="-79"/>
                <a:cs typeface="Aharoni" pitchFamily="2" charset="-79"/>
              </a:rPr>
              <a:t>שלבי הועידה :</a:t>
            </a:r>
            <a:endParaRPr lang="he-IL" sz="1600" b="1" dirty="0">
              <a:latin typeface="Aharoni" pitchFamily="2" charset="-79"/>
              <a:cs typeface="Aharoni" pitchFamily="2" charset="-79"/>
            </a:endParaRPr>
          </a:p>
          <a:p>
            <a:pPr algn="ctr"/>
            <a:r>
              <a:rPr lang="he-IL" sz="1400" b="1" u="sng" dirty="0">
                <a:latin typeface="Arial" pitchFamily="34" charset="0"/>
                <a:cs typeface="Arial" pitchFamily="34" charset="0"/>
              </a:rPr>
              <a:t>לקראת ועידה: </a:t>
            </a:r>
            <a:endParaRPr lang="he-IL" sz="1400" b="1" u="sng" dirty="0" smtClean="0">
              <a:latin typeface="Arial" pitchFamily="34" charset="0"/>
              <a:cs typeface="Arial" pitchFamily="34" charset="0"/>
            </a:endParaRPr>
          </a:p>
          <a:p>
            <a:r>
              <a:rPr lang="he-IL" sz="1400" dirty="0" smtClean="0">
                <a:latin typeface="Arial" pitchFamily="34" charset="0"/>
                <a:cs typeface="Arial" pitchFamily="34" charset="0"/>
              </a:rPr>
              <a:t>קביעת </a:t>
            </a:r>
            <a:r>
              <a:rPr lang="he-IL" sz="1400" dirty="0">
                <a:latin typeface="Arial" pitchFamily="34" charset="0"/>
                <a:cs typeface="Arial" pitchFamily="34" charset="0"/>
              </a:rPr>
              <a:t>נושאים לועדות</a:t>
            </a:r>
          </a:p>
          <a:p>
            <a:r>
              <a:rPr lang="he-IL" sz="1400" dirty="0">
                <a:latin typeface="Arial" pitchFamily="34" charset="0"/>
                <a:cs typeface="Arial" pitchFamily="34" charset="0"/>
              </a:rPr>
              <a:t>הכנת חומרי רקע לועדות והמלצות לנושאי דיון</a:t>
            </a:r>
          </a:p>
          <a:p>
            <a:pPr algn="ctr"/>
            <a:endParaRPr lang="he-IL" sz="1400" b="1" u="sng" dirty="0" smtClean="0">
              <a:latin typeface="Arial" pitchFamily="34" charset="0"/>
              <a:cs typeface="Arial" pitchFamily="34" charset="0"/>
            </a:endParaRPr>
          </a:p>
          <a:p>
            <a:pPr algn="ctr"/>
            <a:r>
              <a:rPr lang="he-IL" sz="1400" b="1" u="sng" dirty="0" smtClean="0">
                <a:latin typeface="Arial" pitchFamily="34" charset="0"/>
                <a:cs typeface="Arial" pitchFamily="34" charset="0"/>
              </a:rPr>
              <a:t>בתחילת </a:t>
            </a:r>
            <a:r>
              <a:rPr lang="he-IL" sz="1400" b="1" u="sng" dirty="0">
                <a:latin typeface="Arial" pitchFamily="34" charset="0"/>
                <a:cs typeface="Arial" pitchFamily="34" charset="0"/>
              </a:rPr>
              <a:t>הועידה: </a:t>
            </a:r>
            <a:endParaRPr lang="he-IL" sz="1400" b="1" u="sng" dirty="0" smtClean="0">
              <a:latin typeface="Arial" pitchFamily="34" charset="0"/>
              <a:cs typeface="Arial" pitchFamily="34" charset="0"/>
            </a:endParaRPr>
          </a:p>
          <a:p>
            <a:r>
              <a:rPr lang="he-IL" sz="1400" dirty="0" smtClean="0">
                <a:latin typeface="Arial" pitchFamily="34" charset="0"/>
                <a:cs typeface="Arial" pitchFamily="34" charset="0"/>
              </a:rPr>
              <a:t>תיק לציר  (ציר= משתתף בועידה)</a:t>
            </a:r>
            <a:endParaRPr lang="he-IL" sz="1400" dirty="0">
              <a:latin typeface="Arial" pitchFamily="34" charset="0"/>
              <a:cs typeface="Arial" pitchFamily="34" charset="0"/>
            </a:endParaRPr>
          </a:p>
          <a:p>
            <a:r>
              <a:rPr lang="he-IL" sz="1400" dirty="0">
                <a:latin typeface="Arial" pitchFamily="34" charset="0"/>
                <a:cs typeface="Arial" pitchFamily="34" charset="0"/>
              </a:rPr>
              <a:t>הרשמה לועדות</a:t>
            </a:r>
          </a:p>
          <a:p>
            <a:r>
              <a:rPr lang="he-IL" sz="1400" dirty="0" smtClean="0">
                <a:latin typeface="Arial" pitchFamily="34" charset="0"/>
                <a:cs typeface="Arial" pitchFamily="34" charset="0"/>
              </a:rPr>
              <a:t>אישור מינוי הנשיאות, והועדה המתמדת</a:t>
            </a:r>
            <a:endParaRPr lang="he-IL" sz="1400" dirty="0">
              <a:latin typeface="Arial" pitchFamily="34" charset="0"/>
              <a:cs typeface="Arial" pitchFamily="34" charset="0"/>
            </a:endParaRPr>
          </a:p>
          <a:p>
            <a:endParaRPr lang="he-IL" sz="1400" dirty="0" smtClean="0">
              <a:latin typeface="Arial" pitchFamily="34" charset="0"/>
              <a:cs typeface="Arial" pitchFamily="34" charset="0"/>
            </a:endParaRPr>
          </a:p>
          <a:p>
            <a:pPr algn="ctr"/>
            <a:r>
              <a:rPr lang="he-IL" sz="1400" b="1" u="sng" dirty="0" smtClean="0">
                <a:latin typeface="Arial" pitchFamily="34" charset="0"/>
                <a:cs typeface="Arial" pitchFamily="34" charset="0"/>
              </a:rPr>
              <a:t>סדר </a:t>
            </a:r>
            <a:r>
              <a:rPr lang="he-IL" sz="1400" b="1" u="sng" dirty="0">
                <a:latin typeface="Arial" pitchFamily="34" charset="0"/>
                <a:cs typeface="Arial" pitchFamily="34" charset="0"/>
              </a:rPr>
              <a:t>הועידה: </a:t>
            </a:r>
            <a:endParaRPr lang="he-IL" sz="1400" b="1" u="sng" dirty="0" smtClean="0">
              <a:latin typeface="Arial" pitchFamily="34" charset="0"/>
              <a:cs typeface="Arial" pitchFamily="34" charset="0"/>
            </a:endParaRPr>
          </a:p>
          <a:p>
            <a:r>
              <a:rPr lang="he-IL" sz="1400" dirty="0" smtClean="0">
                <a:latin typeface="Arial" pitchFamily="34" charset="0"/>
                <a:cs typeface="Arial" pitchFamily="34" charset="0"/>
              </a:rPr>
              <a:t>הסברים על התנהלות הועידה</a:t>
            </a:r>
          </a:p>
          <a:p>
            <a:r>
              <a:rPr lang="he-IL" sz="1400" dirty="0" smtClean="0">
                <a:latin typeface="Arial" pitchFamily="34" charset="0"/>
                <a:cs typeface="Arial" pitchFamily="34" charset="0"/>
              </a:rPr>
              <a:t>מליאת </a:t>
            </a:r>
            <a:r>
              <a:rPr lang="he-IL" sz="1400" dirty="0">
                <a:latin typeface="Arial" pitchFamily="34" charset="0"/>
                <a:cs typeface="Arial" pitchFamily="34" charset="0"/>
              </a:rPr>
              <a:t>פתיחה </a:t>
            </a:r>
            <a:r>
              <a:rPr lang="he-IL" sz="1400" dirty="0" smtClean="0">
                <a:latin typeface="Arial" pitchFamily="34" charset="0"/>
                <a:cs typeface="Arial" pitchFamily="34" charset="0"/>
              </a:rPr>
              <a:t>\ שיעור</a:t>
            </a:r>
            <a:endParaRPr lang="he-IL" sz="1400" dirty="0">
              <a:latin typeface="Arial" pitchFamily="34" charset="0"/>
              <a:cs typeface="Arial" pitchFamily="34" charset="0"/>
            </a:endParaRPr>
          </a:p>
          <a:p>
            <a:r>
              <a:rPr lang="he-IL" sz="1400" dirty="0">
                <a:latin typeface="Arial" pitchFamily="34" charset="0"/>
                <a:cs typeface="Arial" pitchFamily="34" charset="0"/>
              </a:rPr>
              <a:t>דיוני ועדות וניסוח </a:t>
            </a:r>
            <a:r>
              <a:rPr lang="he-IL" sz="1400" dirty="0" smtClean="0">
                <a:latin typeface="Arial" pitchFamily="34" charset="0"/>
                <a:cs typeface="Arial" pitchFamily="34" charset="0"/>
              </a:rPr>
              <a:t>החלטות</a:t>
            </a:r>
          </a:p>
          <a:p>
            <a:r>
              <a:rPr lang="he-IL" sz="1400" dirty="0"/>
              <a:t>מליאת </a:t>
            </a:r>
            <a:r>
              <a:rPr lang="he-IL" sz="1400" dirty="0" smtClean="0"/>
              <a:t>הצבעות</a:t>
            </a:r>
            <a:endParaRPr lang="he-IL" sz="1400" dirty="0"/>
          </a:p>
          <a:p>
            <a:r>
              <a:rPr lang="he-IL" sz="1400" dirty="0" smtClean="0"/>
              <a:t>סיכום ותודות</a:t>
            </a:r>
          </a:p>
          <a:p>
            <a:endParaRPr lang="he-IL" sz="1400" dirty="0"/>
          </a:p>
          <a:p>
            <a:pPr algn="ctr"/>
            <a:r>
              <a:rPr lang="he-IL" sz="1400" b="1" u="sng" dirty="0" smtClean="0"/>
              <a:t>לאחר הועידה: </a:t>
            </a:r>
          </a:p>
          <a:p>
            <a:r>
              <a:rPr lang="he-IL" sz="1400" dirty="0" smtClean="0"/>
              <a:t>פרסום </a:t>
            </a:r>
            <a:r>
              <a:rPr lang="he-IL" sz="1400" dirty="0"/>
              <a:t>ההחלטות</a:t>
            </a:r>
          </a:p>
          <a:p>
            <a:r>
              <a:rPr lang="he-IL" sz="1400" dirty="0"/>
              <a:t>מינוי צוותי עבודה ליישום ההחלטות</a:t>
            </a:r>
            <a:endParaRPr lang="he-IL" sz="14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1428736" y="357159"/>
            <a:ext cx="3929090" cy="861774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he-IL" dirty="0" smtClean="0"/>
              <a:t>צוות חשיבה לנושאי הועדה, מה חשוב לנו לדון בועידה? הנושאים הם- א' ב' ג' וכו'.</a:t>
            </a:r>
          </a:p>
          <a:p>
            <a:r>
              <a:rPr lang="he-IL" sz="1400" dirty="0" smtClean="0"/>
              <a:t>ועדה בנושא א', ועדה בנושא ב' , ועדה בנושא ג'</a:t>
            </a:r>
            <a:endParaRPr lang="he-IL" sz="1400" dirty="0"/>
          </a:p>
        </p:txBody>
      </p:sp>
      <p:sp>
        <p:nvSpPr>
          <p:cNvPr id="4" name="TextBox 3"/>
          <p:cNvSpPr txBox="1"/>
          <p:nvPr/>
        </p:nvSpPr>
        <p:spPr>
          <a:xfrm>
            <a:off x="500042" y="1214414"/>
            <a:ext cx="5715040" cy="369332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he-IL" dirty="0" smtClean="0"/>
              <a:t>בחירת מנחים לועדות, לכל נושא תהיה ועדה+מנחה ועדה</a:t>
            </a:r>
            <a:endParaRPr lang="he-IL" dirty="0"/>
          </a:p>
        </p:txBody>
      </p:sp>
      <p:sp>
        <p:nvSpPr>
          <p:cNvPr id="6" name="TextBox 5"/>
          <p:cNvSpPr txBox="1"/>
          <p:nvPr/>
        </p:nvSpPr>
        <p:spPr>
          <a:xfrm>
            <a:off x="2714620" y="1785918"/>
            <a:ext cx="1285884" cy="52322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sz="2800" u="sng" dirty="0" smtClean="0">
                <a:solidFill>
                  <a:srgbClr val="C00000"/>
                </a:solidFill>
                <a:latin typeface="Aharoni" pitchFamily="2" charset="-79"/>
                <a:cs typeface="Aharoni" pitchFamily="2" charset="-79"/>
              </a:rPr>
              <a:t>ו ע י ד ה</a:t>
            </a:r>
            <a:endParaRPr lang="he-IL" sz="2800" u="sng" dirty="0">
              <a:solidFill>
                <a:srgbClr val="C00000"/>
              </a:solidFill>
              <a:latin typeface="Aharoni" pitchFamily="2" charset="-79"/>
              <a:cs typeface="Aharoni" pitchFamily="2" charset="-79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286256" y="2571736"/>
            <a:ext cx="2143140" cy="738664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he-IL" sz="1400" dirty="0" smtClean="0"/>
              <a:t>ועדת נושא א'</a:t>
            </a:r>
          </a:p>
          <a:p>
            <a:r>
              <a:rPr lang="he-IL" sz="1400" dirty="0" smtClean="0"/>
              <a:t>מנחה ועדה</a:t>
            </a:r>
          </a:p>
          <a:p>
            <a:r>
              <a:rPr lang="he-IL" sz="1400" dirty="0" smtClean="0"/>
              <a:t>צירי ועדה (משתתפים)</a:t>
            </a:r>
            <a:endParaRPr lang="he-IL" sz="1400" dirty="0"/>
          </a:p>
        </p:txBody>
      </p:sp>
      <p:sp>
        <p:nvSpPr>
          <p:cNvPr id="8" name="TextBox 7"/>
          <p:cNvSpPr txBox="1"/>
          <p:nvPr/>
        </p:nvSpPr>
        <p:spPr>
          <a:xfrm>
            <a:off x="2428868" y="2571736"/>
            <a:ext cx="1928826" cy="738664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he-IL" sz="1400" dirty="0" smtClean="0"/>
              <a:t>ועדת נושא ב'</a:t>
            </a:r>
          </a:p>
          <a:p>
            <a:r>
              <a:rPr lang="he-IL" sz="1400" dirty="0" smtClean="0"/>
              <a:t>מנחה ועדה</a:t>
            </a:r>
          </a:p>
          <a:p>
            <a:r>
              <a:rPr lang="he-IL" sz="1400" dirty="0" smtClean="0"/>
              <a:t>צירי ועדה (משתתפים)</a:t>
            </a:r>
            <a:endParaRPr lang="he-IL" sz="1400" dirty="0"/>
          </a:p>
        </p:txBody>
      </p:sp>
      <p:sp>
        <p:nvSpPr>
          <p:cNvPr id="9" name="TextBox 8"/>
          <p:cNvSpPr txBox="1"/>
          <p:nvPr/>
        </p:nvSpPr>
        <p:spPr>
          <a:xfrm>
            <a:off x="428604" y="2571736"/>
            <a:ext cx="2000264" cy="738664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he-IL" sz="1400" dirty="0" smtClean="0"/>
              <a:t>ועדת נושא ג'</a:t>
            </a:r>
          </a:p>
          <a:p>
            <a:r>
              <a:rPr lang="he-IL" sz="1400" dirty="0" smtClean="0"/>
              <a:t>מנחה ועדה</a:t>
            </a:r>
          </a:p>
          <a:p>
            <a:r>
              <a:rPr lang="he-IL" sz="1400" dirty="0" smtClean="0"/>
              <a:t>צירי ועדה (משתתפים)</a:t>
            </a:r>
            <a:endParaRPr lang="he-IL" sz="1400" dirty="0"/>
          </a:p>
        </p:txBody>
      </p:sp>
      <p:sp>
        <p:nvSpPr>
          <p:cNvPr id="10" name="TextBox 9"/>
          <p:cNvSpPr txBox="1"/>
          <p:nvPr/>
        </p:nvSpPr>
        <p:spPr>
          <a:xfrm>
            <a:off x="4214818" y="2000232"/>
            <a:ext cx="2214578" cy="461665"/>
          </a:xfrm>
          <a:prstGeom prst="rect">
            <a:avLst/>
          </a:prstGeom>
          <a:noFill/>
          <a:ln>
            <a:solidFill>
              <a:schemeClr val="tx1"/>
            </a:solidFill>
            <a:prstDash val="dashDot"/>
          </a:ln>
        </p:spPr>
        <p:txBody>
          <a:bodyPr wrap="square" rtlCol="1">
            <a:spAutoFit/>
          </a:bodyPr>
          <a:lstStyle/>
          <a:p>
            <a:r>
              <a:rPr lang="he-IL" sz="1200" dirty="0" smtClean="0"/>
              <a:t>שלב </a:t>
            </a:r>
            <a:r>
              <a:rPr lang="he-IL" sz="1200" b="1" dirty="0" smtClean="0"/>
              <a:t>ניסוח ההצעות</a:t>
            </a:r>
            <a:r>
              <a:rPr lang="he-IL" sz="1200" dirty="0" smtClean="0"/>
              <a:t>: </a:t>
            </a:r>
          </a:p>
          <a:p>
            <a:r>
              <a:rPr lang="he-IL" sz="1200" dirty="0" smtClean="0"/>
              <a:t>שיחת פתיחה, חלוקה לוועדות.</a:t>
            </a:r>
            <a:endParaRPr lang="he-IL" sz="1200" dirty="0"/>
          </a:p>
        </p:txBody>
      </p:sp>
      <p:sp>
        <p:nvSpPr>
          <p:cNvPr id="11" name="TextBox 10"/>
          <p:cNvSpPr txBox="1"/>
          <p:nvPr/>
        </p:nvSpPr>
        <p:spPr>
          <a:xfrm>
            <a:off x="4429132" y="357158"/>
            <a:ext cx="1785950" cy="923330"/>
          </a:xfrm>
          <a:prstGeom prst="rect">
            <a:avLst/>
          </a:prstGeom>
          <a:noFill/>
        </p:spPr>
        <p:txBody>
          <a:bodyPr wrap="square" rtlCol="1">
            <a:spAutoFit/>
          </a:bodyPr>
          <a:lstStyle/>
          <a:p>
            <a:r>
              <a:rPr lang="he-IL" dirty="0" smtClean="0">
                <a:solidFill>
                  <a:srgbClr val="C00000"/>
                </a:solidFill>
              </a:rPr>
              <a:t>הכנה</a:t>
            </a:r>
          </a:p>
          <a:p>
            <a:r>
              <a:rPr lang="he-IL" dirty="0" smtClean="0">
                <a:solidFill>
                  <a:srgbClr val="C00000"/>
                </a:solidFill>
              </a:rPr>
              <a:t>לוועידה:</a:t>
            </a:r>
          </a:p>
          <a:p>
            <a:endParaRPr lang="he-IL" dirty="0">
              <a:solidFill>
                <a:srgbClr val="C00000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2428868" y="4071934"/>
            <a:ext cx="1857388" cy="369332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he-IL" dirty="0" smtClean="0"/>
              <a:t>הוועדה המתמדת</a:t>
            </a:r>
            <a:endParaRPr lang="he-IL" dirty="0"/>
          </a:p>
        </p:txBody>
      </p:sp>
      <p:sp>
        <p:nvSpPr>
          <p:cNvPr id="13" name="TextBox 12"/>
          <p:cNvSpPr txBox="1"/>
          <p:nvPr/>
        </p:nvSpPr>
        <p:spPr>
          <a:xfrm>
            <a:off x="4714884" y="3929058"/>
            <a:ext cx="1714512" cy="646331"/>
          </a:xfrm>
          <a:prstGeom prst="rect">
            <a:avLst/>
          </a:prstGeom>
          <a:noFill/>
          <a:ln>
            <a:solidFill>
              <a:schemeClr val="tx1"/>
            </a:solidFill>
            <a:prstDash val="dashDot"/>
          </a:ln>
        </p:spPr>
        <p:txBody>
          <a:bodyPr wrap="square" rtlCol="1">
            <a:spAutoFit/>
          </a:bodyPr>
          <a:lstStyle/>
          <a:p>
            <a:r>
              <a:rPr lang="he-IL" sz="1200" b="1" dirty="0" smtClean="0"/>
              <a:t>הוועדה המתמדת</a:t>
            </a:r>
            <a:r>
              <a:rPr lang="he-IL" sz="1200" dirty="0" smtClean="0"/>
              <a:t> עוברת על </a:t>
            </a:r>
            <a:r>
              <a:rPr lang="he-IL" sz="1200" dirty="0" smtClean="0"/>
              <a:t>ההצעות </a:t>
            </a:r>
            <a:r>
              <a:rPr lang="he-IL" sz="1200" dirty="0" smtClean="0"/>
              <a:t>שמציעה כל ועדה ומנסחת אותם.</a:t>
            </a:r>
            <a:endParaRPr lang="he-IL" sz="1200" dirty="0"/>
          </a:p>
        </p:txBody>
      </p:sp>
      <p:cxnSp>
        <p:nvCxnSpPr>
          <p:cNvPr id="15" name="Straight Arrow Connector 14"/>
          <p:cNvCxnSpPr/>
          <p:nvPr/>
        </p:nvCxnSpPr>
        <p:spPr>
          <a:xfrm>
            <a:off x="1571612" y="3357554"/>
            <a:ext cx="785818" cy="64294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/>
          <p:nvPr/>
        </p:nvCxnSpPr>
        <p:spPr>
          <a:xfrm rot="10800000" flipV="1">
            <a:off x="4429132" y="3357554"/>
            <a:ext cx="1143008" cy="64294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3643314" y="6669961"/>
            <a:ext cx="3000396" cy="830997"/>
          </a:xfrm>
          <a:prstGeom prst="rect">
            <a:avLst/>
          </a:prstGeom>
          <a:noFill/>
          <a:ln>
            <a:solidFill>
              <a:schemeClr val="tx1"/>
            </a:solidFill>
            <a:prstDash val="dashDot"/>
          </a:ln>
        </p:spPr>
        <p:txBody>
          <a:bodyPr wrap="square" rtlCol="1">
            <a:spAutoFit/>
          </a:bodyPr>
          <a:lstStyle/>
          <a:p>
            <a:r>
              <a:rPr lang="he-IL" sz="1200" b="1" dirty="0" smtClean="0"/>
              <a:t>שלב מליאת הצבעות: </a:t>
            </a:r>
            <a:r>
              <a:rPr lang="he-IL" sz="1200" dirty="0" smtClean="0"/>
              <a:t>כל ועדה שולחת דובר מטעמה שמסביר </a:t>
            </a:r>
            <a:r>
              <a:rPr lang="he-IL" sz="1200" dirty="0" smtClean="0"/>
              <a:t>את ההצעות ואת הרקע להצעתן. מקיימים </a:t>
            </a:r>
            <a:r>
              <a:rPr lang="he-IL" sz="1200" dirty="0" smtClean="0"/>
              <a:t>דיון קצר </a:t>
            </a:r>
            <a:r>
              <a:rPr lang="he-IL" sz="1200" dirty="0" smtClean="0"/>
              <a:t>ומצביעים על כל הצעה. ההחלטות </a:t>
            </a:r>
            <a:r>
              <a:rPr lang="he-IL" sz="1200" dirty="0" smtClean="0"/>
              <a:t>מתקבלות </a:t>
            </a:r>
            <a:r>
              <a:rPr lang="he-IL" sz="1200" dirty="0" smtClean="0"/>
              <a:t>על פי</a:t>
            </a:r>
            <a:r>
              <a:rPr lang="he-IL" sz="1200" dirty="0" smtClean="0"/>
              <a:t> </a:t>
            </a:r>
            <a:r>
              <a:rPr lang="he-IL" sz="1200" dirty="0" smtClean="0"/>
              <a:t>הרוב.</a:t>
            </a:r>
            <a:endParaRPr lang="he-IL" sz="1200" dirty="0"/>
          </a:p>
        </p:txBody>
      </p:sp>
      <p:sp>
        <p:nvSpPr>
          <p:cNvPr id="27" name="TextBox 26"/>
          <p:cNvSpPr txBox="1"/>
          <p:nvPr/>
        </p:nvSpPr>
        <p:spPr>
          <a:xfrm>
            <a:off x="2000240" y="4857752"/>
            <a:ext cx="2571768" cy="523220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pPr algn="ctr"/>
            <a:r>
              <a:rPr lang="he-IL" dirty="0" smtClean="0"/>
              <a:t>נשיאות הועידה</a:t>
            </a:r>
            <a:endParaRPr lang="he-IL" dirty="0" smtClean="0"/>
          </a:p>
          <a:p>
            <a:pPr algn="ctr"/>
            <a:r>
              <a:rPr lang="he-IL" sz="1000" dirty="0" smtClean="0"/>
              <a:t>מנהלת </a:t>
            </a:r>
            <a:r>
              <a:rPr lang="he-IL" sz="1000" dirty="0" smtClean="0"/>
              <a:t>את הדיון </a:t>
            </a:r>
            <a:r>
              <a:rPr lang="he-IL" sz="1000" dirty="0" smtClean="0"/>
              <a:t>במליאה</a:t>
            </a:r>
            <a:endParaRPr lang="he-IL" sz="1000" dirty="0"/>
          </a:p>
        </p:txBody>
      </p:sp>
      <p:sp>
        <p:nvSpPr>
          <p:cNvPr id="28" name="TextBox 27"/>
          <p:cNvSpPr txBox="1"/>
          <p:nvPr/>
        </p:nvSpPr>
        <p:spPr>
          <a:xfrm>
            <a:off x="4286256" y="5621545"/>
            <a:ext cx="2143140" cy="307777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he-IL" sz="1400" dirty="0" smtClean="0"/>
              <a:t>דובר מטעם ועדת נושא א'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2357430" y="5621545"/>
            <a:ext cx="1928826" cy="307777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he-IL" sz="1400" dirty="0" smtClean="0"/>
              <a:t>דובר מטעם ועדת נושא ב'</a:t>
            </a:r>
          </a:p>
        </p:txBody>
      </p:sp>
      <p:sp>
        <p:nvSpPr>
          <p:cNvPr id="30" name="TextBox 29"/>
          <p:cNvSpPr txBox="1"/>
          <p:nvPr/>
        </p:nvSpPr>
        <p:spPr>
          <a:xfrm>
            <a:off x="357166" y="5621545"/>
            <a:ext cx="2000264" cy="30777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r>
              <a:rPr lang="he-IL" sz="1400" dirty="0" smtClean="0"/>
              <a:t>דובר מטעם ועדת נושא ג'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1428736" y="6060056"/>
            <a:ext cx="4071966" cy="369332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pPr algn="ctr"/>
            <a:r>
              <a:rPr lang="he-IL" dirty="0" smtClean="0"/>
              <a:t>הצירים מצביעים על כל </a:t>
            </a:r>
            <a:r>
              <a:rPr lang="he-IL" dirty="0" smtClean="0"/>
              <a:t>הצעה </a:t>
            </a:r>
            <a:r>
              <a:rPr lang="he-IL" dirty="0" smtClean="0"/>
              <a:t>בעד/נגד</a:t>
            </a:r>
            <a:endParaRPr lang="he-IL" dirty="0"/>
          </a:p>
        </p:txBody>
      </p:sp>
      <p:cxnSp>
        <p:nvCxnSpPr>
          <p:cNvPr id="47" name="Straight Arrow Connector 46"/>
          <p:cNvCxnSpPr>
            <a:stCxn id="12" idx="2"/>
          </p:cNvCxnSpPr>
          <p:nvPr/>
        </p:nvCxnSpPr>
        <p:spPr>
          <a:xfrm rot="5400000">
            <a:off x="3185038" y="4613790"/>
            <a:ext cx="345048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/>
          <p:nvPr/>
        </p:nvCxnSpPr>
        <p:spPr>
          <a:xfrm rot="5400000">
            <a:off x="3042162" y="3672160"/>
            <a:ext cx="630800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5" name="TextBox 54"/>
          <p:cNvSpPr txBox="1"/>
          <p:nvPr/>
        </p:nvSpPr>
        <p:spPr>
          <a:xfrm>
            <a:off x="1428736" y="7643834"/>
            <a:ext cx="4071966" cy="646331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square" rtlCol="1">
            <a:spAutoFit/>
          </a:bodyPr>
          <a:lstStyle/>
          <a:p>
            <a:pPr algn="ctr"/>
            <a:r>
              <a:rPr lang="he-IL" dirty="0" smtClean="0"/>
              <a:t>מינוי צוותי עבודה לישום החלטות הועידה</a:t>
            </a:r>
          </a:p>
          <a:p>
            <a:pPr algn="ctr"/>
            <a:r>
              <a:rPr lang="he-IL" dirty="0" smtClean="0"/>
              <a:t>פרסום החלטות הועידה</a:t>
            </a:r>
            <a:endParaRPr lang="he-IL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243</TotalTime>
  <Words>324</Words>
  <Application>Microsoft Office PowerPoint</Application>
  <PresentationFormat>On-screen Show (4:3)</PresentationFormat>
  <Paragraphs>53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Slide 1</vt:lpstr>
      <vt:lpstr>Slide 2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Yotam&amp;Tovit</dc:creator>
  <cp:lastModifiedBy>Ilan</cp:lastModifiedBy>
  <cp:revision>21</cp:revision>
  <dcterms:created xsi:type="dcterms:W3CDTF">2010-03-08T14:13:04Z</dcterms:created>
  <dcterms:modified xsi:type="dcterms:W3CDTF">2010-03-21T08:53:26Z</dcterms:modified>
</cp:coreProperties>
</file>

<file path=docProps/thumbnail.jpeg>
</file>